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diagrams/quickStyle1.xml" ContentType="application/vnd.openxmlformats-officedocument.drawingml.diagramStyl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sldIdLst>
    <p:sldId id="256" r:id="rId2"/>
    <p:sldId id="257" r:id="rId3"/>
    <p:sldId id="270" r:id="rId4"/>
    <p:sldId id="271" r:id="rId5"/>
    <p:sldId id="272" r:id="rId6"/>
    <p:sldId id="273" r:id="rId7"/>
    <p:sldId id="274" r:id="rId8"/>
    <p:sldId id="275" r:id="rId9"/>
    <p:sldId id="276" r:id="rId10"/>
    <p:sldId id="277" r:id="rId11"/>
    <p:sldId id="278" r:id="rId12"/>
    <p:sldId id="279" r:id="rId13"/>
    <p:sldId id="280" r:id="rId14"/>
    <p:sldId id="281" r:id="rId15"/>
    <p:sldId id="282" r:id="rId16"/>
    <p:sldId id="283" r:id="rId17"/>
    <p:sldId id="284" r:id="rId18"/>
    <p:sldId id="263" r:id="rId19"/>
    <p:sldId id="259" r:id="rId20"/>
    <p:sldId id="258" r:id="rId21"/>
    <p:sldId id="260" r:id="rId22"/>
    <p:sldId id="261" r:id="rId23"/>
    <p:sldId id="262" r:id="rId24"/>
    <p:sldId id="264" r:id="rId25"/>
    <p:sldId id="265" r:id="rId26"/>
    <p:sldId id="266" r:id="rId27"/>
    <p:sldId id="267" r:id="rId28"/>
    <p:sldId id="268" r:id="rId29"/>
    <p:sldId id="269" r:id="rId30"/>
    <p:sldId id="285"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BDDF1D-C522-4248-8801-EF02FFD968B2}" type="doc">
      <dgm:prSet loTypeId="urn:microsoft.com/office/officeart/2005/8/layout/list1" loCatId="list" qsTypeId="urn:microsoft.com/office/officeart/2005/8/quickstyle/simple4" qsCatId="simple" csTypeId="urn:microsoft.com/office/officeart/2005/8/colors/colorful4" csCatId="colorful" phldr="1"/>
      <dgm:spPr/>
      <dgm:t>
        <a:bodyPr/>
        <a:lstStyle/>
        <a:p>
          <a:endParaRPr lang="en-IN"/>
        </a:p>
      </dgm:t>
    </dgm:pt>
    <dgm:pt modelId="{84152FC9-0870-44EA-BC85-D68B20708142}">
      <dgm:prSet phldrT="[Text]"/>
      <dgm:spPr>
        <a:solidFill>
          <a:schemeClr val="accent5">
            <a:lumMod val="50000"/>
          </a:schemeClr>
        </a:solidFill>
        <a:ln>
          <a:solidFill>
            <a:srgbClr val="FFC000"/>
          </a:solidFill>
        </a:ln>
      </dgm:spPr>
      <dgm:t>
        <a:bodyPr/>
        <a:lstStyle/>
        <a:p>
          <a:r>
            <a:rPr lang="en-US" dirty="0"/>
            <a:t>Admin</a:t>
          </a:r>
          <a:endParaRPr lang="en-IN" dirty="0"/>
        </a:p>
      </dgm:t>
    </dgm:pt>
    <dgm:pt modelId="{A15037D0-7C5A-4000-AD64-8A0F9B7B71D5}" type="parTrans" cxnId="{E3A0663E-0E29-4061-BBF3-FC53E37A7352}">
      <dgm:prSet/>
      <dgm:spPr/>
      <dgm:t>
        <a:bodyPr/>
        <a:lstStyle/>
        <a:p>
          <a:endParaRPr lang="en-IN"/>
        </a:p>
      </dgm:t>
    </dgm:pt>
    <dgm:pt modelId="{218F7865-BDD8-4DF7-B204-C57CCAE2BE57}" type="sibTrans" cxnId="{E3A0663E-0E29-4061-BBF3-FC53E37A7352}">
      <dgm:prSet/>
      <dgm:spPr/>
      <dgm:t>
        <a:bodyPr/>
        <a:lstStyle/>
        <a:p>
          <a:endParaRPr lang="en-IN"/>
        </a:p>
      </dgm:t>
    </dgm:pt>
    <dgm:pt modelId="{A5E4C279-C110-40F7-9E8B-E42207A88E14}">
      <dgm:prSet phldrT="[Text]"/>
      <dgm:spPr>
        <a:solidFill>
          <a:srgbClr val="92D050"/>
        </a:solidFill>
        <a:ln>
          <a:solidFill>
            <a:srgbClr val="00B050"/>
          </a:solidFill>
        </a:ln>
      </dgm:spPr>
      <dgm:t>
        <a:bodyPr/>
        <a:lstStyle/>
        <a:p>
          <a:r>
            <a:rPr lang="en-US" dirty="0"/>
            <a:t>User</a:t>
          </a:r>
          <a:endParaRPr lang="en-IN" dirty="0"/>
        </a:p>
      </dgm:t>
    </dgm:pt>
    <dgm:pt modelId="{360BA364-0A26-4DA6-B2A5-3233044EF46F}" type="parTrans" cxnId="{EE9B7288-7172-4DDA-A82E-AA200FE983CC}">
      <dgm:prSet/>
      <dgm:spPr/>
      <dgm:t>
        <a:bodyPr/>
        <a:lstStyle/>
        <a:p>
          <a:endParaRPr lang="en-IN"/>
        </a:p>
      </dgm:t>
    </dgm:pt>
    <dgm:pt modelId="{78301E89-30B1-4AE7-A405-F02C01FBEFC5}" type="sibTrans" cxnId="{EE9B7288-7172-4DDA-A82E-AA200FE983CC}">
      <dgm:prSet/>
      <dgm:spPr/>
      <dgm:t>
        <a:bodyPr/>
        <a:lstStyle/>
        <a:p>
          <a:endParaRPr lang="en-IN"/>
        </a:p>
      </dgm:t>
    </dgm:pt>
    <dgm:pt modelId="{3093A0C0-5103-48EE-AAB5-9109FE151F1D}" type="pres">
      <dgm:prSet presAssocID="{8FBDDF1D-C522-4248-8801-EF02FFD968B2}" presName="linear" presStyleCnt="0">
        <dgm:presLayoutVars>
          <dgm:dir/>
          <dgm:animLvl val="lvl"/>
          <dgm:resizeHandles val="exact"/>
        </dgm:presLayoutVars>
      </dgm:prSet>
      <dgm:spPr/>
      <dgm:t>
        <a:bodyPr/>
        <a:lstStyle/>
        <a:p>
          <a:endParaRPr lang="en-US"/>
        </a:p>
      </dgm:t>
    </dgm:pt>
    <dgm:pt modelId="{06E71B75-92C9-4FDE-8448-6CB78FC51186}" type="pres">
      <dgm:prSet presAssocID="{84152FC9-0870-44EA-BC85-D68B20708142}" presName="parentLin" presStyleCnt="0"/>
      <dgm:spPr/>
    </dgm:pt>
    <dgm:pt modelId="{7C7736DA-7E66-45B3-8103-56A62ABD9EBF}" type="pres">
      <dgm:prSet presAssocID="{84152FC9-0870-44EA-BC85-D68B20708142}" presName="parentLeftMargin" presStyleLbl="node1" presStyleIdx="0" presStyleCnt="2"/>
      <dgm:spPr/>
      <dgm:t>
        <a:bodyPr/>
        <a:lstStyle/>
        <a:p>
          <a:endParaRPr lang="en-US"/>
        </a:p>
      </dgm:t>
    </dgm:pt>
    <dgm:pt modelId="{A16D37F2-6B3A-471E-AE26-F78522AC0DA9}" type="pres">
      <dgm:prSet presAssocID="{84152FC9-0870-44EA-BC85-D68B20708142}" presName="parentText" presStyleLbl="node1" presStyleIdx="0" presStyleCnt="2" custScaleY="64496">
        <dgm:presLayoutVars>
          <dgm:chMax val="0"/>
          <dgm:bulletEnabled val="1"/>
        </dgm:presLayoutVars>
      </dgm:prSet>
      <dgm:spPr/>
      <dgm:t>
        <a:bodyPr/>
        <a:lstStyle/>
        <a:p>
          <a:endParaRPr lang="en-US"/>
        </a:p>
      </dgm:t>
    </dgm:pt>
    <dgm:pt modelId="{69EF1F31-D69D-4D3D-9A7F-F4C5E357A542}" type="pres">
      <dgm:prSet presAssocID="{84152FC9-0870-44EA-BC85-D68B20708142}" presName="negativeSpace" presStyleCnt="0"/>
      <dgm:spPr/>
    </dgm:pt>
    <dgm:pt modelId="{097FD1F5-1E16-410F-BF5F-B28A1A3D32DE}" type="pres">
      <dgm:prSet presAssocID="{84152FC9-0870-44EA-BC85-D68B20708142}" presName="childText" presStyleLbl="conFgAcc1" presStyleIdx="0" presStyleCnt="2" custScaleY="80031">
        <dgm:presLayoutVars>
          <dgm:bulletEnabled val="1"/>
        </dgm:presLayoutVars>
      </dgm:prSet>
      <dgm:spPr/>
    </dgm:pt>
    <dgm:pt modelId="{B82D38CA-F30B-4BDC-A9F8-24FBF8151EAC}" type="pres">
      <dgm:prSet presAssocID="{218F7865-BDD8-4DF7-B204-C57CCAE2BE57}" presName="spaceBetweenRectangles" presStyleCnt="0"/>
      <dgm:spPr/>
    </dgm:pt>
    <dgm:pt modelId="{3A5FDDBC-38E3-4E7C-8F24-6DD1D2BC6650}" type="pres">
      <dgm:prSet presAssocID="{A5E4C279-C110-40F7-9E8B-E42207A88E14}" presName="parentLin" presStyleCnt="0"/>
      <dgm:spPr/>
    </dgm:pt>
    <dgm:pt modelId="{423335A4-2BDC-4FAD-BF69-A8F019287832}" type="pres">
      <dgm:prSet presAssocID="{A5E4C279-C110-40F7-9E8B-E42207A88E14}" presName="parentLeftMargin" presStyleLbl="node1" presStyleIdx="0" presStyleCnt="2"/>
      <dgm:spPr/>
      <dgm:t>
        <a:bodyPr/>
        <a:lstStyle/>
        <a:p>
          <a:endParaRPr lang="en-US"/>
        </a:p>
      </dgm:t>
    </dgm:pt>
    <dgm:pt modelId="{1682C2A1-1DE5-4BB7-A1BD-87DF66220743}" type="pres">
      <dgm:prSet presAssocID="{A5E4C279-C110-40F7-9E8B-E42207A88E14}" presName="parentText" presStyleLbl="node1" presStyleIdx="1" presStyleCnt="2" custScaleY="70689">
        <dgm:presLayoutVars>
          <dgm:chMax val="0"/>
          <dgm:bulletEnabled val="1"/>
        </dgm:presLayoutVars>
      </dgm:prSet>
      <dgm:spPr/>
      <dgm:t>
        <a:bodyPr/>
        <a:lstStyle/>
        <a:p>
          <a:endParaRPr lang="en-US"/>
        </a:p>
      </dgm:t>
    </dgm:pt>
    <dgm:pt modelId="{85F328B0-BA62-4702-97E0-93F234D7389E}" type="pres">
      <dgm:prSet presAssocID="{A5E4C279-C110-40F7-9E8B-E42207A88E14}" presName="negativeSpace" presStyleCnt="0"/>
      <dgm:spPr/>
    </dgm:pt>
    <dgm:pt modelId="{FA32173C-2E24-4AD2-8E6C-88D0403FC6B9}" type="pres">
      <dgm:prSet presAssocID="{A5E4C279-C110-40F7-9E8B-E42207A88E14}" presName="childText" presStyleLbl="conFgAcc1" presStyleIdx="1" presStyleCnt="2" custScaleY="83912">
        <dgm:presLayoutVars>
          <dgm:bulletEnabled val="1"/>
        </dgm:presLayoutVars>
      </dgm:prSet>
      <dgm:spPr/>
    </dgm:pt>
  </dgm:ptLst>
  <dgm:cxnLst>
    <dgm:cxn modelId="{E3A0663E-0E29-4061-BBF3-FC53E37A7352}" srcId="{8FBDDF1D-C522-4248-8801-EF02FFD968B2}" destId="{84152FC9-0870-44EA-BC85-D68B20708142}" srcOrd="0" destOrd="0" parTransId="{A15037D0-7C5A-4000-AD64-8A0F9B7B71D5}" sibTransId="{218F7865-BDD8-4DF7-B204-C57CCAE2BE57}"/>
    <dgm:cxn modelId="{A899DB67-649D-4D43-91AD-744E3937E2AF}" type="presOf" srcId="{A5E4C279-C110-40F7-9E8B-E42207A88E14}" destId="{423335A4-2BDC-4FAD-BF69-A8F019287832}" srcOrd="0" destOrd="0" presId="urn:microsoft.com/office/officeart/2005/8/layout/list1"/>
    <dgm:cxn modelId="{310BB63C-A40A-490C-9DE3-181C7B29634D}" type="presOf" srcId="{A5E4C279-C110-40F7-9E8B-E42207A88E14}" destId="{1682C2A1-1DE5-4BB7-A1BD-87DF66220743}" srcOrd="1" destOrd="0" presId="urn:microsoft.com/office/officeart/2005/8/layout/list1"/>
    <dgm:cxn modelId="{3028F436-E333-4E06-898C-C1F3EBF07BF8}" type="presOf" srcId="{8FBDDF1D-C522-4248-8801-EF02FFD968B2}" destId="{3093A0C0-5103-48EE-AAB5-9109FE151F1D}" srcOrd="0" destOrd="0" presId="urn:microsoft.com/office/officeart/2005/8/layout/list1"/>
    <dgm:cxn modelId="{FB1D28EA-6D9D-4BC9-ACBE-CB81851F9213}" type="presOf" srcId="{84152FC9-0870-44EA-BC85-D68B20708142}" destId="{7C7736DA-7E66-45B3-8103-56A62ABD9EBF}" srcOrd="0" destOrd="0" presId="urn:microsoft.com/office/officeart/2005/8/layout/list1"/>
    <dgm:cxn modelId="{D0878214-B8F7-40A1-B8E2-7F03D460834D}" type="presOf" srcId="{84152FC9-0870-44EA-BC85-D68B20708142}" destId="{A16D37F2-6B3A-471E-AE26-F78522AC0DA9}" srcOrd="1" destOrd="0" presId="urn:microsoft.com/office/officeart/2005/8/layout/list1"/>
    <dgm:cxn modelId="{EE9B7288-7172-4DDA-A82E-AA200FE983CC}" srcId="{8FBDDF1D-C522-4248-8801-EF02FFD968B2}" destId="{A5E4C279-C110-40F7-9E8B-E42207A88E14}" srcOrd="1" destOrd="0" parTransId="{360BA364-0A26-4DA6-B2A5-3233044EF46F}" sibTransId="{78301E89-30B1-4AE7-A405-F02C01FBEFC5}"/>
    <dgm:cxn modelId="{97066DCC-376C-4D3E-BE31-6515DB5AE4E0}" type="presParOf" srcId="{3093A0C0-5103-48EE-AAB5-9109FE151F1D}" destId="{06E71B75-92C9-4FDE-8448-6CB78FC51186}" srcOrd="0" destOrd="0" presId="urn:microsoft.com/office/officeart/2005/8/layout/list1"/>
    <dgm:cxn modelId="{B4B08A5B-272C-49D3-BBC0-C9E0E6D6BDE0}" type="presParOf" srcId="{06E71B75-92C9-4FDE-8448-6CB78FC51186}" destId="{7C7736DA-7E66-45B3-8103-56A62ABD9EBF}" srcOrd="0" destOrd="0" presId="urn:microsoft.com/office/officeart/2005/8/layout/list1"/>
    <dgm:cxn modelId="{DBB692F5-EF91-4A5C-98EF-07904E0F884A}" type="presParOf" srcId="{06E71B75-92C9-4FDE-8448-6CB78FC51186}" destId="{A16D37F2-6B3A-471E-AE26-F78522AC0DA9}" srcOrd="1" destOrd="0" presId="urn:microsoft.com/office/officeart/2005/8/layout/list1"/>
    <dgm:cxn modelId="{EA5571D4-CF1B-447B-AE20-E3852B0139B7}" type="presParOf" srcId="{3093A0C0-5103-48EE-AAB5-9109FE151F1D}" destId="{69EF1F31-D69D-4D3D-9A7F-F4C5E357A542}" srcOrd="1" destOrd="0" presId="urn:microsoft.com/office/officeart/2005/8/layout/list1"/>
    <dgm:cxn modelId="{4C052D00-48BB-4D13-8A29-87B02849519D}" type="presParOf" srcId="{3093A0C0-5103-48EE-AAB5-9109FE151F1D}" destId="{097FD1F5-1E16-410F-BF5F-B28A1A3D32DE}" srcOrd="2" destOrd="0" presId="urn:microsoft.com/office/officeart/2005/8/layout/list1"/>
    <dgm:cxn modelId="{54CE8414-918E-4261-AF6F-EA25466E36A2}" type="presParOf" srcId="{3093A0C0-5103-48EE-AAB5-9109FE151F1D}" destId="{B82D38CA-F30B-4BDC-A9F8-24FBF8151EAC}" srcOrd="3" destOrd="0" presId="urn:microsoft.com/office/officeart/2005/8/layout/list1"/>
    <dgm:cxn modelId="{65A076A7-DB36-4226-A5C1-41A6C923B399}" type="presParOf" srcId="{3093A0C0-5103-48EE-AAB5-9109FE151F1D}" destId="{3A5FDDBC-38E3-4E7C-8F24-6DD1D2BC6650}" srcOrd="4" destOrd="0" presId="urn:microsoft.com/office/officeart/2005/8/layout/list1"/>
    <dgm:cxn modelId="{89728883-0E29-49EB-8F9B-E348D82DFA43}" type="presParOf" srcId="{3A5FDDBC-38E3-4E7C-8F24-6DD1D2BC6650}" destId="{423335A4-2BDC-4FAD-BF69-A8F019287832}" srcOrd="0" destOrd="0" presId="urn:microsoft.com/office/officeart/2005/8/layout/list1"/>
    <dgm:cxn modelId="{91A1BB13-9659-4008-AE43-D938A42974BB}" type="presParOf" srcId="{3A5FDDBC-38E3-4E7C-8F24-6DD1D2BC6650}" destId="{1682C2A1-1DE5-4BB7-A1BD-87DF66220743}" srcOrd="1" destOrd="0" presId="urn:microsoft.com/office/officeart/2005/8/layout/list1"/>
    <dgm:cxn modelId="{315E5C18-844B-4C43-9D63-D47311134826}" type="presParOf" srcId="{3093A0C0-5103-48EE-AAB5-9109FE151F1D}" destId="{85F328B0-BA62-4702-97E0-93F234D7389E}" srcOrd="5" destOrd="0" presId="urn:microsoft.com/office/officeart/2005/8/layout/list1"/>
    <dgm:cxn modelId="{5A342725-C242-4B2D-8B10-20C7F05448E1}" type="presParOf" srcId="{3093A0C0-5103-48EE-AAB5-9109FE151F1D}" destId="{FA32173C-2E24-4AD2-8E6C-88D0403FC6B9}" srcOrd="6" destOrd="0" presId="urn:microsoft.com/office/officeart/2005/8/layout/list1"/>
  </dgm:cxnLst>
  <dgm:bg/>
  <dgm:whole/>
</dgm:dataModel>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20" name="Footer Placeholder 19"/>
          <p:cNvSpPr>
            <a:spLocks noGrp="1"/>
          </p:cNvSpPr>
          <p:nvPr>
            <p:ph type="ftr" sz="quarter" idx="11"/>
          </p:nvPr>
        </p:nvSpPr>
        <p:spPr/>
        <p:txBody>
          <a:bodyPr/>
          <a:lstStyle>
            <a:extLst/>
          </a:lstStyle>
          <a:p>
            <a:endParaRPr lang="en-US"/>
          </a:p>
        </p:txBody>
      </p:sp>
      <p:sp>
        <p:nvSpPr>
          <p:cNvPr id="10" name="Slide Number Placeholder 9"/>
          <p:cNvSpPr>
            <a:spLocks noGrp="1"/>
          </p:cNvSpPr>
          <p:nvPr>
            <p:ph type="sldNum" sz="quarter" idx="12"/>
          </p:nvPr>
        </p:nvSpPr>
        <p:spPr/>
        <p:txBody>
          <a:bodyPr/>
          <a:lstStyle>
            <a:extLst/>
          </a:lstStyle>
          <a:p>
            <a:fld id="{68389603-930A-4A12-AFCB-593837E2AA00}" type="slidenum">
              <a:rPr lang="en-US" smtClean="0"/>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143000" y="274640"/>
            <a:ext cx="55626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68389603-930A-4A12-AFCB-593837E2AA00}" type="slidenum">
              <a:rPr lang="en-US" smtClean="0"/>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68389603-930A-4A12-AFCB-593837E2AA00}" type="slidenum">
              <a:rPr lang="en-US" smtClean="0"/>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extLst/>
          </a:lstStyle>
          <a:p>
            <a:fld id="{6A1F5554-1B04-4517-BB9B-D5AE58D05033}" type="datetimeFigureOut">
              <a:rPr lang="en-US" smtClean="0"/>
              <a:t>4/12/2022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68389603-930A-4A12-AFCB-593837E2AA00}" type="slidenum">
              <a:rPr lang="en-US" smtClean="0"/>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smtClean="0"/>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extLst/>
          </a:lstStyle>
          <a:p>
            <a:r>
              <a:rPr kumimoji="0" lang="en-US" smtClean="0"/>
              <a:t>Click to edit Master title style</a:t>
            </a:r>
            <a:endParaRPr kumimoji="0" lang="en-US"/>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6A1F5554-1B04-4517-BB9B-D5AE58D05033}" type="datetimeFigureOut">
              <a:rPr lang="en-US" smtClean="0"/>
              <a:t>4/12/2022</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68389603-930A-4A12-AFCB-593837E2AA00}" type="slidenum">
              <a:rPr lang="en-US" smtClean="0"/>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7200"/>
            <a:ext cx="7772400" cy="1066800"/>
          </a:xfrm>
        </p:spPr>
        <p:txBody>
          <a:bodyPr>
            <a:normAutofit fontScale="90000"/>
          </a:bodyPr>
          <a:lstStyle/>
          <a:p>
            <a:pPr algn="ctr"/>
            <a:r>
              <a:rPr lang="en-US" sz="3200" dirty="0" smtClean="0">
                <a:effectLst/>
                <a:latin typeface="Times New Roman" pitchFamily="18" charset="0"/>
                <a:cs typeface="Times New Roman" pitchFamily="18" charset="0"/>
              </a:rPr>
              <a:t>Institute for Advanced Computing &amp; Software Development (IACSD)</a:t>
            </a:r>
            <a:br>
              <a:rPr lang="en-US" sz="3200" dirty="0" smtClean="0">
                <a:effectLst/>
                <a:latin typeface="Times New Roman" pitchFamily="18" charset="0"/>
                <a:cs typeface="Times New Roman" pitchFamily="18" charset="0"/>
              </a:rPr>
            </a:br>
            <a:endParaRPr lang="en-US" sz="3200" dirty="0">
              <a:effectLst/>
              <a:latin typeface="Times New Roman" pitchFamily="18" charset="0"/>
              <a:cs typeface="Times New Roman" pitchFamily="18" charset="0"/>
            </a:endParaRPr>
          </a:p>
        </p:txBody>
      </p:sp>
      <p:sp>
        <p:nvSpPr>
          <p:cNvPr id="3" name="Subtitle 2"/>
          <p:cNvSpPr>
            <a:spLocks noGrp="1"/>
          </p:cNvSpPr>
          <p:nvPr>
            <p:ph type="subTitle" idx="1"/>
          </p:nvPr>
        </p:nvSpPr>
        <p:spPr>
          <a:xfrm>
            <a:off x="685800" y="2057400"/>
            <a:ext cx="7772400" cy="4495800"/>
          </a:xfrm>
        </p:spPr>
        <p:txBody>
          <a:bodyPr>
            <a:normAutofit fontScale="92500" lnSpcReduction="10000"/>
          </a:bodyPr>
          <a:lstStyle/>
          <a:p>
            <a:pPr algn="ctr"/>
            <a:r>
              <a:rPr lang="en-US" sz="2400" dirty="0" smtClean="0">
                <a:latin typeface="Times New Roman" pitchFamily="18" charset="0"/>
                <a:cs typeface="Times New Roman" pitchFamily="18" charset="0"/>
              </a:rPr>
              <a:t>Project Presentation on</a:t>
            </a:r>
          </a:p>
          <a:p>
            <a:pPr algn="ctr"/>
            <a:endParaRPr lang="en-US" sz="2400" dirty="0" smtClean="0">
              <a:latin typeface="Times New Roman" pitchFamily="18" charset="0"/>
              <a:cs typeface="Times New Roman" pitchFamily="18" charset="0"/>
            </a:endParaRPr>
          </a:p>
          <a:p>
            <a:pPr algn="ctr"/>
            <a:r>
              <a:rPr lang="en-US" sz="2800" b="1" dirty="0" smtClean="0">
                <a:latin typeface="Times New Roman" pitchFamily="18" charset="0"/>
                <a:cs typeface="Times New Roman" pitchFamily="18" charset="0"/>
              </a:rPr>
              <a:t>SCRAP TRADING SYSTEM</a:t>
            </a:r>
          </a:p>
          <a:p>
            <a:pPr algn="ctr"/>
            <a:endParaRPr lang="en-US" sz="2800" b="1" dirty="0" smtClean="0">
              <a:latin typeface="Times New Roman" pitchFamily="18" charset="0"/>
              <a:cs typeface="Times New Roman" pitchFamily="18" charset="0"/>
            </a:endParaRPr>
          </a:p>
          <a:p>
            <a:pPr algn="ctr"/>
            <a:r>
              <a:rPr lang="en-US" sz="2400" u="sng" dirty="0" smtClean="0">
                <a:latin typeface="Times New Roman" pitchFamily="18" charset="0"/>
                <a:cs typeface="Times New Roman" pitchFamily="18" charset="0"/>
              </a:rPr>
              <a:t>By:</a:t>
            </a:r>
            <a:r>
              <a:rPr lang="en-US" sz="2400" dirty="0" smtClean="0">
                <a:latin typeface="Times New Roman" pitchFamily="18" charset="0"/>
                <a:cs typeface="Times New Roman" pitchFamily="18" charset="0"/>
              </a:rPr>
              <a:t>                                                                     </a:t>
            </a:r>
            <a:endParaRPr lang="en-US" sz="2400" u="sng" dirty="0" smtClean="0">
              <a:latin typeface="Times New Roman" pitchFamily="18" charset="0"/>
              <a:cs typeface="Times New Roman" pitchFamily="18" charset="0"/>
            </a:endParaRPr>
          </a:p>
          <a:p>
            <a:pPr algn="ctr"/>
            <a:r>
              <a:rPr lang="en-US" sz="2400" dirty="0" err="1" smtClean="0">
                <a:latin typeface="Times New Roman" pitchFamily="18" charset="0"/>
                <a:cs typeface="Times New Roman" pitchFamily="18" charset="0"/>
              </a:rPr>
              <a:t>Kazi</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Aayaj</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Shabbir</a:t>
            </a:r>
            <a:r>
              <a:rPr lang="en-US" sz="2400" dirty="0" smtClean="0">
                <a:latin typeface="Times New Roman" pitchFamily="18" charset="0"/>
                <a:cs typeface="Times New Roman" pitchFamily="18" charset="0"/>
              </a:rPr>
              <a:t> (219086)                                         </a:t>
            </a:r>
          </a:p>
          <a:p>
            <a:pPr algn="ctr"/>
            <a:r>
              <a:rPr lang="en-US" sz="2400" dirty="0" err="1" smtClean="0">
                <a:latin typeface="Times New Roman" pitchFamily="18" charset="0"/>
                <a:cs typeface="Times New Roman" pitchFamily="18" charset="0"/>
              </a:rPr>
              <a:t>Shaikh</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Omair</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Shaikh</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Mujahed</a:t>
            </a:r>
            <a:r>
              <a:rPr lang="en-US" sz="2400" dirty="0" smtClean="0">
                <a:latin typeface="Times New Roman" pitchFamily="18" charset="0"/>
                <a:cs typeface="Times New Roman" pitchFamily="18" charset="0"/>
              </a:rPr>
              <a:t>(219174)</a:t>
            </a:r>
          </a:p>
          <a:p>
            <a:pPr algn="l"/>
            <a:r>
              <a:rPr lang="en-US" sz="2400" dirty="0" smtClean="0">
                <a:latin typeface="Times New Roman" pitchFamily="18" charset="0"/>
                <a:cs typeface="Times New Roman" pitchFamily="18" charset="0"/>
              </a:rPr>
              <a:t> </a:t>
            </a:r>
            <a:r>
              <a:rPr lang="en-US" sz="2400" dirty="0" smtClean="0">
                <a:latin typeface="Times New Roman" pitchFamily="18" charset="0"/>
                <a:cs typeface="Times New Roman" pitchFamily="18" charset="0"/>
              </a:rPr>
              <a:t>                                                                       </a:t>
            </a:r>
          </a:p>
          <a:p>
            <a:pPr algn="l"/>
            <a:endParaRPr lang="en-US" sz="2400"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     </a:t>
            </a:r>
            <a:r>
              <a:rPr lang="en-US" sz="2400" u="sng" dirty="0" smtClean="0">
                <a:latin typeface="Times New Roman" pitchFamily="18" charset="0"/>
                <a:cs typeface="Times New Roman" pitchFamily="18" charset="0"/>
              </a:rPr>
              <a:t>Internal Guide</a:t>
            </a:r>
            <a:r>
              <a:rPr lang="en-US" sz="2400" dirty="0" smtClean="0">
                <a:latin typeface="Times New Roman" pitchFamily="18" charset="0"/>
                <a:cs typeface="Times New Roman" pitchFamily="18" charset="0"/>
              </a:rPr>
              <a:t>:                                                   </a:t>
            </a:r>
            <a:r>
              <a:rPr lang="en-US" sz="2400" u="sng" dirty="0" smtClean="0">
                <a:latin typeface="Times New Roman" pitchFamily="18" charset="0"/>
                <a:cs typeface="Times New Roman" pitchFamily="18" charset="0"/>
              </a:rPr>
              <a:t>External Guide</a:t>
            </a:r>
            <a:r>
              <a:rPr lang="en-US" sz="2400" dirty="0" smtClean="0">
                <a:latin typeface="Times New Roman" pitchFamily="18" charset="0"/>
                <a:cs typeface="Times New Roman" pitchFamily="18" charset="0"/>
              </a:rPr>
              <a:t>:</a:t>
            </a:r>
          </a:p>
          <a:p>
            <a:pPr algn="l"/>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Shilpa</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Pawale</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Kashinath</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Patil</a:t>
            </a:r>
            <a:endParaRPr lang="en-US" sz="2400" dirty="0" smtClean="0">
              <a:latin typeface="Times New Roman" pitchFamily="18" charset="0"/>
              <a:cs typeface="Times New Roman" pitchFamily="18" charset="0"/>
            </a:endParaRPr>
          </a:p>
          <a:p>
            <a:pPr algn="l"/>
            <a:endParaRPr lang="en-US" sz="2400" dirty="0" smtClean="0">
              <a:latin typeface="Times New Roman" pitchFamily="18" charset="0"/>
              <a:cs typeface="Times New Roman" pitchFamily="18" charset="0"/>
            </a:endParaRPr>
          </a:p>
          <a:p>
            <a:pPr algn="l"/>
            <a:endParaRPr lang="en-US" sz="2400" dirty="0" smtClean="0">
              <a:latin typeface="Times New Roman" pitchFamily="18" charset="0"/>
              <a:cs typeface="Times New Roman" pitchFamily="18" charset="0"/>
            </a:endParaRPr>
          </a:p>
          <a:p>
            <a:pPr algn="ctr"/>
            <a:endParaRPr lang="en-US" sz="2400" dirty="0" smtClean="0">
              <a:latin typeface="Times New Roman" pitchFamily="18" charset="0"/>
              <a:cs typeface="Times New Roman" pitchFamily="18" charset="0"/>
            </a:endParaRPr>
          </a:p>
          <a:p>
            <a:pPr algn="ctr"/>
            <a:endParaRPr lang="en-US" sz="2400" dirty="0">
              <a:latin typeface="Times New Roman" pitchFamily="18" charset="0"/>
              <a:cs typeface="Times New Roman" pitchFamily="18" charset="0"/>
            </a:endParaRPr>
          </a:p>
        </p:txBody>
      </p:sp>
      <p:pic>
        <p:nvPicPr>
          <p:cNvPr id="6" name="Picture 5" descr="iacsd logo.png"/>
          <p:cNvPicPr>
            <a:picLocks noChangeAspect="1"/>
          </p:cNvPicPr>
          <p:nvPr/>
        </p:nvPicPr>
        <p:blipFill>
          <a:blip r:embed="rId2"/>
          <a:stretch>
            <a:fillRect/>
          </a:stretch>
        </p:blipFill>
        <p:spPr>
          <a:xfrm>
            <a:off x="1066800" y="838200"/>
            <a:ext cx="1905000" cy="1143000"/>
          </a:xfrm>
          <a:prstGeom prst="rect">
            <a:avLst/>
          </a:prstGeom>
        </p:spPr>
      </p:pic>
      <p:pic>
        <p:nvPicPr>
          <p:cNvPr id="7" name="Picture 6" descr="cdac logo.png"/>
          <p:cNvPicPr>
            <a:picLocks noChangeAspect="1"/>
          </p:cNvPicPr>
          <p:nvPr/>
        </p:nvPicPr>
        <p:blipFill>
          <a:blip r:embed="rId3"/>
          <a:stretch>
            <a:fillRect/>
          </a:stretch>
        </p:blipFill>
        <p:spPr>
          <a:xfrm>
            <a:off x="6553200" y="762000"/>
            <a:ext cx="1905000" cy="121903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 CASE DIAGRAM FOR </a:t>
            </a:r>
            <a:r>
              <a:rPr lang="en-US" sz="3200" dirty="0" smtClean="0">
                <a:latin typeface="Times New Roman" pitchFamily="18" charset="0"/>
                <a:cs typeface="Times New Roman" pitchFamily="18" charset="0"/>
              </a:rPr>
              <a:t>ADMIN</a:t>
            </a:r>
            <a:endParaRPr lang="en-US" sz="3200" dirty="0">
              <a:latin typeface="Times New Roman" pitchFamily="18" charset="0"/>
              <a:cs typeface="Times New Roman" pitchFamily="18" charset="0"/>
            </a:endParaRPr>
          </a:p>
        </p:txBody>
      </p:sp>
      <p:pic>
        <p:nvPicPr>
          <p:cNvPr id="13314" name="Picture 2"/>
          <p:cNvPicPr>
            <a:picLocks noGrp="1" noChangeAspect="1" noChangeArrowheads="1"/>
          </p:cNvPicPr>
          <p:nvPr>
            <p:ph idx="1"/>
          </p:nvPr>
        </p:nvPicPr>
        <p:blipFill>
          <a:blip r:embed="rId2" cstate="print"/>
          <a:srcRect/>
          <a:stretch>
            <a:fillRect/>
          </a:stretch>
        </p:blipFill>
        <p:spPr bwMode="auto">
          <a:xfrm>
            <a:off x="1766817" y="1447800"/>
            <a:ext cx="6081783" cy="480060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smtClean="0">
                <a:solidFill>
                  <a:schemeClr val="bg2">
                    <a:lumMod val="75000"/>
                  </a:schemeClr>
                </a:solidFill>
                <a:latin typeface="Times New Roman" pitchFamily="18" charset="0"/>
                <a:cs typeface="Times New Roman" pitchFamily="18" charset="0"/>
              </a:rPr>
              <a:t>ER-DIAGRAM</a:t>
            </a:r>
            <a:r>
              <a:rPr lang="en-IN" sz="3200" b="1" dirty="0" smtClean="0">
                <a:solidFill>
                  <a:schemeClr val="bg2">
                    <a:lumMod val="75000"/>
                  </a:schemeClr>
                </a:solidFill>
                <a:latin typeface="Times New Roman" pitchFamily="18" charset="0"/>
                <a:cs typeface="Times New Roman" pitchFamily="18" charset="0"/>
              </a:rPr>
              <a:t/>
            </a:r>
            <a:br>
              <a:rPr lang="en-IN" sz="3200" b="1" dirty="0" smtClean="0">
                <a:solidFill>
                  <a:schemeClr val="bg2">
                    <a:lumMod val="75000"/>
                  </a:schemeClr>
                </a:solidFill>
                <a:latin typeface="Times New Roman" pitchFamily="18" charset="0"/>
                <a:cs typeface="Times New Roman" pitchFamily="18" charset="0"/>
              </a:rPr>
            </a:br>
            <a:endParaRPr lang="en-US" sz="3200" dirty="0">
              <a:latin typeface="Times New Roman" pitchFamily="18" charset="0"/>
              <a:cs typeface="Times New Roman" pitchFamily="18" charset="0"/>
            </a:endParaRPr>
          </a:p>
        </p:txBody>
      </p:sp>
      <p:pic>
        <p:nvPicPr>
          <p:cNvPr id="14338" name="Picture 2"/>
          <p:cNvPicPr>
            <a:picLocks noGrp="1" noChangeAspect="1" noChangeArrowheads="1"/>
          </p:cNvPicPr>
          <p:nvPr>
            <p:ph idx="1"/>
          </p:nvPr>
        </p:nvPicPr>
        <p:blipFill>
          <a:blip r:embed="rId2"/>
          <a:srcRect/>
          <a:stretch>
            <a:fillRect/>
          </a:stretch>
        </p:blipFill>
        <p:spPr bwMode="auto">
          <a:xfrm>
            <a:off x="2133600" y="838200"/>
            <a:ext cx="6172200" cy="5410200"/>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DATA  FLOW  DIAGRAM</a:t>
            </a:r>
            <a:endParaRPr lang="en-US" sz="3200" dirty="0">
              <a:latin typeface="Times New Roman" pitchFamily="18" charset="0"/>
              <a:cs typeface="Times New Roman" pitchFamily="18" charset="0"/>
            </a:endParaRPr>
          </a:p>
        </p:txBody>
      </p:sp>
      <p:pic>
        <p:nvPicPr>
          <p:cNvPr id="15362" name="Picture 2"/>
          <p:cNvPicPr>
            <a:picLocks noGrp="1" noChangeAspect="1" noChangeArrowheads="1"/>
          </p:cNvPicPr>
          <p:nvPr>
            <p:ph idx="1"/>
          </p:nvPr>
        </p:nvPicPr>
        <p:blipFill>
          <a:blip r:embed="rId2" cstate="print"/>
          <a:srcRect/>
          <a:stretch>
            <a:fillRect/>
          </a:stretch>
        </p:blipFill>
        <p:spPr bwMode="auto">
          <a:xfrm>
            <a:off x="2590800" y="1219200"/>
            <a:ext cx="5029200" cy="5257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USER TABLE</a:t>
            </a:r>
            <a:endParaRPr lang="en-US" sz="3200" dirty="0">
              <a:latin typeface="Times New Roman" pitchFamily="18" charset="0"/>
              <a:cs typeface="Times New Roman" pitchFamily="18" charset="0"/>
            </a:endParaRPr>
          </a:p>
        </p:txBody>
      </p:sp>
      <p:pic>
        <p:nvPicPr>
          <p:cNvPr id="16386" name="Picture 2"/>
          <p:cNvPicPr>
            <a:picLocks noGrp="1" noChangeAspect="1" noChangeArrowheads="1"/>
          </p:cNvPicPr>
          <p:nvPr>
            <p:ph idx="1"/>
          </p:nvPr>
        </p:nvPicPr>
        <p:blipFill>
          <a:blip r:embed="rId2"/>
          <a:srcRect/>
          <a:stretch>
            <a:fillRect/>
          </a:stretch>
        </p:blipFill>
        <p:spPr bwMode="auto">
          <a:xfrm>
            <a:off x="2040979" y="1447800"/>
            <a:ext cx="6287592" cy="4648200"/>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SCRAP POST TABLE</a:t>
            </a:r>
            <a:endParaRPr lang="en-US" sz="3200" dirty="0">
              <a:latin typeface="Times New Roman" pitchFamily="18" charset="0"/>
              <a:cs typeface="Times New Roman" pitchFamily="18" charset="0"/>
            </a:endParaRPr>
          </a:p>
        </p:txBody>
      </p:sp>
      <p:pic>
        <p:nvPicPr>
          <p:cNvPr id="17410" name="Picture 2"/>
          <p:cNvPicPr>
            <a:picLocks noGrp="1" noChangeAspect="1" noChangeArrowheads="1"/>
          </p:cNvPicPr>
          <p:nvPr>
            <p:ph idx="1"/>
          </p:nvPr>
        </p:nvPicPr>
        <p:blipFill>
          <a:blip r:embed="rId2"/>
          <a:srcRect/>
          <a:stretch>
            <a:fillRect/>
          </a:stretch>
        </p:blipFill>
        <p:spPr bwMode="auto">
          <a:xfrm>
            <a:off x="1779112" y="1623702"/>
            <a:ext cx="6811326" cy="4448796"/>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BID DETAILS</a:t>
            </a:r>
            <a:endParaRPr lang="en-US" sz="3200" dirty="0">
              <a:latin typeface="Times New Roman" pitchFamily="18" charset="0"/>
              <a:cs typeface="Times New Roman" pitchFamily="18" charset="0"/>
            </a:endParaRPr>
          </a:p>
        </p:txBody>
      </p:sp>
      <p:pic>
        <p:nvPicPr>
          <p:cNvPr id="18434" name="Picture 2"/>
          <p:cNvPicPr>
            <a:picLocks noGrp="1" noChangeAspect="1" noChangeArrowheads="1"/>
          </p:cNvPicPr>
          <p:nvPr>
            <p:ph idx="1"/>
          </p:nvPr>
        </p:nvPicPr>
        <p:blipFill>
          <a:blip r:embed="rId2"/>
          <a:srcRect/>
          <a:stretch>
            <a:fillRect/>
          </a:stretch>
        </p:blipFill>
        <p:spPr bwMode="auto">
          <a:xfrm>
            <a:off x="1769585" y="2714466"/>
            <a:ext cx="6830379" cy="2267267"/>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FEEDBACK TABLE</a:t>
            </a:r>
            <a:endParaRPr lang="en-US" sz="3200" dirty="0">
              <a:latin typeface="Times New Roman" pitchFamily="18" charset="0"/>
              <a:cs typeface="Times New Roman" pitchFamily="18" charset="0"/>
            </a:endParaRPr>
          </a:p>
        </p:txBody>
      </p:sp>
      <p:pic>
        <p:nvPicPr>
          <p:cNvPr id="19460" name="Picture 4"/>
          <p:cNvPicPr>
            <a:picLocks noGrp="1" noChangeAspect="1" noChangeArrowheads="1"/>
          </p:cNvPicPr>
          <p:nvPr>
            <p:ph idx="1"/>
          </p:nvPr>
        </p:nvPicPr>
        <p:blipFill>
          <a:blip r:embed="rId2"/>
          <a:srcRect/>
          <a:stretch>
            <a:fillRect/>
          </a:stretch>
        </p:blipFill>
        <p:spPr bwMode="auto">
          <a:xfrm>
            <a:off x="1779112" y="2604914"/>
            <a:ext cx="6811326" cy="2486372"/>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REPORT TABLE</a:t>
            </a:r>
            <a:endParaRPr lang="en-US" sz="3200" dirty="0">
              <a:latin typeface="Times New Roman" pitchFamily="18" charset="0"/>
              <a:cs typeface="Times New Roman" pitchFamily="18" charset="0"/>
            </a:endParaRPr>
          </a:p>
        </p:txBody>
      </p:sp>
      <p:pic>
        <p:nvPicPr>
          <p:cNvPr id="20483" name="Picture 3"/>
          <p:cNvPicPr>
            <a:picLocks noGrp="1" noChangeAspect="1" noChangeArrowheads="1"/>
          </p:cNvPicPr>
          <p:nvPr>
            <p:ph idx="1"/>
          </p:nvPr>
        </p:nvPicPr>
        <p:blipFill>
          <a:blip r:embed="rId2"/>
          <a:srcRect/>
          <a:stretch>
            <a:fillRect/>
          </a:stretch>
        </p:blipFill>
        <p:spPr bwMode="auto">
          <a:xfrm>
            <a:off x="1755296" y="2814477"/>
            <a:ext cx="6858958" cy="229584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User Registration</a:t>
            </a:r>
            <a:endParaRPr lang="en-US" sz="3200" dirty="0">
              <a:latin typeface="Times New Roman" pitchFamily="18" charset="0"/>
              <a:cs typeface="Times New Roman" pitchFamily="18" charset="0"/>
            </a:endParaRPr>
          </a:p>
        </p:txBody>
      </p:sp>
      <p:pic>
        <p:nvPicPr>
          <p:cNvPr id="6146" name="Picture 2"/>
          <p:cNvPicPr>
            <a:picLocks noGrp="1" noChangeAspect="1" noChangeArrowheads="1"/>
          </p:cNvPicPr>
          <p:nvPr>
            <p:ph idx="1"/>
          </p:nvPr>
        </p:nvPicPr>
        <p:blipFill>
          <a:blip r:embed="rId2"/>
          <a:srcRect/>
          <a:stretch>
            <a:fillRect/>
          </a:stretch>
        </p:blipFill>
        <p:spPr bwMode="auto">
          <a:xfrm>
            <a:off x="1435100" y="1676400"/>
            <a:ext cx="7499350" cy="42671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Login Page</a:t>
            </a:r>
            <a:endParaRPr lang="en-US" sz="3200" dirty="0">
              <a:latin typeface="Times New Roman" pitchFamily="18" charset="0"/>
              <a:cs typeface="Times New Roman" pitchFamily="18" charset="0"/>
            </a:endParaRPr>
          </a:p>
        </p:txBody>
      </p:sp>
      <p:pic>
        <p:nvPicPr>
          <p:cNvPr id="2050" name="Picture 2"/>
          <p:cNvPicPr>
            <a:picLocks noGrp="1" noChangeAspect="1" noChangeArrowheads="1"/>
          </p:cNvPicPr>
          <p:nvPr>
            <p:ph idx="1"/>
          </p:nvPr>
        </p:nvPicPr>
        <p:blipFill>
          <a:blip r:embed="rId2"/>
          <a:srcRect/>
          <a:stretch>
            <a:fillRect/>
          </a:stretch>
        </p:blipFill>
        <p:spPr bwMode="auto">
          <a:xfrm>
            <a:off x="1435100" y="1999423"/>
            <a:ext cx="7499350" cy="369735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200" dirty="0" smtClean="0">
                <a:effectLst/>
                <a:latin typeface="Times New Roman" pitchFamily="18" charset="0"/>
                <a:cs typeface="Times New Roman" pitchFamily="18" charset="0"/>
              </a:rPr>
              <a:t>Contents</a:t>
            </a:r>
            <a:endParaRPr lang="en-US" sz="3200" dirty="0">
              <a:effectLst/>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2800" dirty="0" smtClean="0">
                <a:latin typeface="Times New Roman" pitchFamily="18" charset="0"/>
                <a:cs typeface="Times New Roman" pitchFamily="18" charset="0"/>
              </a:rPr>
              <a:t>Introduction</a:t>
            </a:r>
          </a:p>
          <a:p>
            <a:r>
              <a:rPr lang="en-US" sz="2800" dirty="0" smtClean="0">
                <a:latin typeface="Times New Roman" pitchFamily="18" charset="0"/>
                <a:cs typeface="Times New Roman" pitchFamily="18" charset="0"/>
              </a:rPr>
              <a:t>Scope</a:t>
            </a:r>
          </a:p>
          <a:p>
            <a:r>
              <a:rPr lang="en-US" sz="2800" dirty="0" smtClean="0">
                <a:latin typeface="Times New Roman" pitchFamily="18" charset="0"/>
                <a:cs typeface="Times New Roman" pitchFamily="18" charset="0"/>
              </a:rPr>
              <a:t>Technology</a:t>
            </a:r>
          </a:p>
          <a:p>
            <a:r>
              <a:rPr lang="en-US" sz="2800" dirty="0" smtClean="0">
                <a:latin typeface="Times New Roman" pitchFamily="18" charset="0"/>
                <a:cs typeface="Times New Roman" pitchFamily="18" charset="0"/>
              </a:rPr>
              <a:t>Modules</a:t>
            </a:r>
          </a:p>
          <a:p>
            <a:r>
              <a:rPr lang="en-US" sz="2800" dirty="0" smtClean="0">
                <a:latin typeface="Times New Roman" pitchFamily="18" charset="0"/>
                <a:cs typeface="Times New Roman" pitchFamily="18" charset="0"/>
              </a:rPr>
              <a:t>ER Diagram</a:t>
            </a:r>
          </a:p>
          <a:p>
            <a:r>
              <a:rPr lang="en-US" sz="2800" dirty="0" smtClean="0">
                <a:latin typeface="Times New Roman" pitchFamily="18" charset="0"/>
                <a:cs typeface="Times New Roman" pitchFamily="18" charset="0"/>
              </a:rPr>
              <a:t>Data Flow Diagram</a:t>
            </a:r>
          </a:p>
          <a:p>
            <a:r>
              <a:rPr lang="en-US" sz="2800" dirty="0" smtClean="0">
                <a:latin typeface="Times New Roman" pitchFamily="18" charset="0"/>
                <a:cs typeface="Times New Roman" pitchFamily="18" charset="0"/>
              </a:rPr>
              <a:t>Database Tables</a:t>
            </a:r>
          </a:p>
          <a:p>
            <a:r>
              <a:rPr lang="en-US" sz="2800" dirty="0" smtClean="0">
                <a:latin typeface="Times New Roman" pitchFamily="18" charset="0"/>
                <a:cs typeface="Times New Roman" pitchFamily="18" charset="0"/>
              </a:rPr>
              <a:t>Screenshots of  Pages</a:t>
            </a:r>
          </a:p>
          <a:p>
            <a:endParaRPr lang="en-US" sz="2800" dirty="0" smtClean="0">
              <a:latin typeface="Times New Roman" pitchFamily="18" charset="0"/>
              <a:cs typeface="Times New Roman" pitchFamily="18" charset="0"/>
            </a:endParaRPr>
          </a:p>
          <a:p>
            <a:endParaRPr lang="en-US" sz="2800" dirty="0">
              <a:latin typeface="Times New Roman" pitchFamily="18" charset="0"/>
              <a:cs typeface="Times New Roman"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Scrap Posts Page</a:t>
            </a:r>
            <a:endParaRPr lang="en-US" sz="3200" dirty="0">
              <a:latin typeface="Times New Roman" pitchFamily="18" charset="0"/>
              <a:cs typeface="Times New Roman" pitchFamily="18" charset="0"/>
            </a:endParaRPr>
          </a:p>
        </p:txBody>
      </p:sp>
      <p:pic>
        <p:nvPicPr>
          <p:cNvPr id="1026" name="Picture 2"/>
          <p:cNvPicPr>
            <a:picLocks noGrp="1" noChangeAspect="1" noChangeArrowheads="1"/>
          </p:cNvPicPr>
          <p:nvPr>
            <p:ph idx="1"/>
          </p:nvPr>
        </p:nvPicPr>
        <p:blipFill>
          <a:blip r:embed="rId2"/>
          <a:srcRect/>
          <a:stretch>
            <a:fillRect/>
          </a:stretch>
        </p:blipFill>
        <p:spPr bwMode="auto">
          <a:xfrm>
            <a:off x="1435100" y="2019483"/>
            <a:ext cx="7499350" cy="365723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Uploaded Scrap Posts</a:t>
            </a:r>
            <a:endParaRPr lang="en-US" sz="3200" dirty="0">
              <a:latin typeface="Times New Roman" pitchFamily="18" charset="0"/>
              <a:cs typeface="Times New Roman" pitchFamily="18" charset="0"/>
            </a:endParaRPr>
          </a:p>
        </p:txBody>
      </p:sp>
      <p:pic>
        <p:nvPicPr>
          <p:cNvPr id="3074" name="Picture 2"/>
          <p:cNvPicPr>
            <a:picLocks noGrp="1" noChangeAspect="1" noChangeArrowheads="1"/>
          </p:cNvPicPr>
          <p:nvPr>
            <p:ph idx="1"/>
          </p:nvPr>
        </p:nvPicPr>
        <p:blipFill>
          <a:blip r:embed="rId2"/>
          <a:srcRect/>
          <a:stretch>
            <a:fillRect/>
          </a:stretch>
        </p:blipFill>
        <p:spPr bwMode="auto">
          <a:xfrm>
            <a:off x="1435100" y="2012352"/>
            <a:ext cx="7499350" cy="367149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Individual Scrap Post and Bid</a:t>
            </a:r>
            <a:endParaRPr lang="en-US" sz="3200" dirty="0">
              <a:latin typeface="Times New Roman" pitchFamily="18" charset="0"/>
              <a:cs typeface="Times New Roman" pitchFamily="18" charset="0"/>
            </a:endParaRPr>
          </a:p>
        </p:txBody>
      </p:sp>
      <p:pic>
        <p:nvPicPr>
          <p:cNvPr id="4100" name="Picture 4"/>
          <p:cNvPicPr>
            <a:picLocks noGrp="1" noChangeAspect="1" noChangeArrowheads="1"/>
          </p:cNvPicPr>
          <p:nvPr>
            <p:ph idx="1"/>
          </p:nvPr>
        </p:nvPicPr>
        <p:blipFill>
          <a:blip r:embed="rId2"/>
          <a:srcRect/>
          <a:stretch>
            <a:fillRect/>
          </a:stretch>
        </p:blipFill>
        <p:spPr bwMode="auto">
          <a:xfrm>
            <a:off x="1494837" y="2014538"/>
            <a:ext cx="7379875" cy="36671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Bids on your Scrap Post</a:t>
            </a:r>
            <a:endParaRPr lang="en-US" sz="3200" dirty="0">
              <a:latin typeface="Times New Roman" pitchFamily="18" charset="0"/>
              <a:cs typeface="Times New Roman" pitchFamily="18" charset="0"/>
            </a:endParaRPr>
          </a:p>
        </p:txBody>
      </p:sp>
      <p:pic>
        <p:nvPicPr>
          <p:cNvPr id="5122" name="Picture 2"/>
          <p:cNvPicPr>
            <a:picLocks noGrp="1" noChangeAspect="1" noChangeArrowheads="1"/>
          </p:cNvPicPr>
          <p:nvPr>
            <p:ph idx="1"/>
          </p:nvPr>
        </p:nvPicPr>
        <p:blipFill>
          <a:blip r:embed="rId2"/>
          <a:srcRect/>
          <a:stretch>
            <a:fillRect/>
          </a:stretch>
        </p:blipFill>
        <p:spPr bwMode="auto">
          <a:xfrm>
            <a:off x="1435100" y="1600200"/>
            <a:ext cx="7499350" cy="44195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Admin Side Pages</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endParaRPr 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Admin Home Page</a:t>
            </a:r>
            <a:endParaRPr lang="en-US" sz="3200" dirty="0">
              <a:latin typeface="Times New Roman" pitchFamily="18" charset="0"/>
              <a:cs typeface="Times New Roman" pitchFamily="18" charset="0"/>
            </a:endParaRPr>
          </a:p>
        </p:txBody>
      </p:sp>
      <p:pic>
        <p:nvPicPr>
          <p:cNvPr id="7170" name="Picture 2"/>
          <p:cNvPicPr>
            <a:picLocks noGrp="1" noChangeAspect="1" noChangeArrowheads="1"/>
          </p:cNvPicPr>
          <p:nvPr>
            <p:ph idx="1"/>
          </p:nvPr>
        </p:nvPicPr>
        <p:blipFill>
          <a:blip r:embed="rId2"/>
          <a:srcRect/>
          <a:stretch>
            <a:fillRect/>
          </a:stretch>
        </p:blipFill>
        <p:spPr bwMode="auto">
          <a:xfrm>
            <a:off x="1435100" y="1676400"/>
            <a:ext cx="7499350" cy="3810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Users Page of Admin Side</a:t>
            </a:r>
            <a:endParaRPr lang="en-US" sz="3200" dirty="0">
              <a:latin typeface="Times New Roman" pitchFamily="18" charset="0"/>
              <a:cs typeface="Times New Roman" pitchFamily="18" charset="0"/>
            </a:endParaRPr>
          </a:p>
        </p:txBody>
      </p:sp>
      <p:pic>
        <p:nvPicPr>
          <p:cNvPr id="8194" name="Picture 2"/>
          <p:cNvPicPr>
            <a:picLocks noGrp="1" noChangeAspect="1" noChangeArrowheads="1"/>
          </p:cNvPicPr>
          <p:nvPr>
            <p:ph idx="1"/>
          </p:nvPr>
        </p:nvPicPr>
        <p:blipFill>
          <a:blip r:embed="rId2"/>
          <a:srcRect/>
          <a:stretch>
            <a:fillRect/>
          </a:stretch>
        </p:blipFill>
        <p:spPr bwMode="auto">
          <a:xfrm>
            <a:off x="1435100" y="2019483"/>
            <a:ext cx="7499350" cy="407651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Scrap Posts Page of Admin Side</a:t>
            </a:r>
            <a:endParaRPr lang="en-US" sz="3200" dirty="0">
              <a:latin typeface="Times New Roman" pitchFamily="18" charset="0"/>
              <a:cs typeface="Times New Roman" pitchFamily="18" charset="0"/>
            </a:endParaRPr>
          </a:p>
        </p:txBody>
      </p:sp>
      <p:pic>
        <p:nvPicPr>
          <p:cNvPr id="9218" name="Picture 2"/>
          <p:cNvPicPr>
            <a:picLocks noGrp="1" noChangeAspect="1" noChangeArrowheads="1"/>
          </p:cNvPicPr>
          <p:nvPr>
            <p:ph idx="1"/>
          </p:nvPr>
        </p:nvPicPr>
        <p:blipFill>
          <a:blip r:embed="rId2"/>
          <a:srcRect/>
          <a:stretch>
            <a:fillRect/>
          </a:stretch>
        </p:blipFill>
        <p:spPr bwMode="auto">
          <a:xfrm>
            <a:off x="1435100" y="1828800"/>
            <a:ext cx="7499350" cy="4191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Reports Page </a:t>
            </a:r>
            <a:endParaRPr lang="en-US" sz="3200" dirty="0">
              <a:latin typeface="Times New Roman" pitchFamily="18" charset="0"/>
              <a:cs typeface="Times New Roman" pitchFamily="18" charset="0"/>
            </a:endParaRPr>
          </a:p>
        </p:txBody>
      </p:sp>
      <p:pic>
        <p:nvPicPr>
          <p:cNvPr id="10242" name="Picture 2"/>
          <p:cNvPicPr>
            <a:picLocks noGrp="1" noChangeAspect="1" noChangeArrowheads="1"/>
          </p:cNvPicPr>
          <p:nvPr>
            <p:ph idx="1"/>
          </p:nvPr>
        </p:nvPicPr>
        <p:blipFill>
          <a:blip r:embed="rId2"/>
          <a:srcRect/>
          <a:stretch>
            <a:fillRect/>
          </a:stretch>
        </p:blipFill>
        <p:spPr bwMode="auto">
          <a:xfrm>
            <a:off x="1435100" y="2086100"/>
            <a:ext cx="7499350" cy="3524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Feedbacks</a:t>
            </a:r>
            <a:endParaRPr lang="en-US" sz="3200" dirty="0">
              <a:latin typeface="Times New Roman" pitchFamily="18" charset="0"/>
              <a:cs typeface="Times New Roman" pitchFamily="18" charset="0"/>
            </a:endParaRPr>
          </a:p>
        </p:txBody>
      </p:sp>
      <p:pic>
        <p:nvPicPr>
          <p:cNvPr id="11266" name="Picture 2"/>
          <p:cNvPicPr>
            <a:picLocks noGrp="1" noChangeAspect="1" noChangeArrowheads="1"/>
          </p:cNvPicPr>
          <p:nvPr>
            <p:ph idx="1"/>
          </p:nvPr>
        </p:nvPicPr>
        <p:blipFill>
          <a:blip r:embed="rId2"/>
          <a:srcRect/>
          <a:stretch>
            <a:fillRect/>
          </a:stretch>
        </p:blipFill>
        <p:spPr bwMode="auto">
          <a:xfrm>
            <a:off x="1435100" y="1828800"/>
            <a:ext cx="7499350" cy="39623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Introduction</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gn="just"/>
            <a:r>
              <a:rPr lang="en-US" sz="2400" dirty="0" smtClean="0">
                <a:latin typeface="Times New Roman" pitchFamily="18" charset="0"/>
                <a:cs typeface="Times New Roman" pitchFamily="18" charset="0"/>
              </a:rPr>
              <a:t>The Scrap </a:t>
            </a:r>
            <a:r>
              <a:rPr lang="en-US" sz="2400" dirty="0" smtClean="0">
                <a:latin typeface="Times New Roman" pitchFamily="18" charset="0"/>
                <a:cs typeface="Times New Roman" pitchFamily="18" charset="0"/>
              </a:rPr>
              <a:t>Trading </a:t>
            </a:r>
            <a:r>
              <a:rPr lang="en-US" sz="2400" dirty="0" smtClean="0">
                <a:latin typeface="Times New Roman" pitchFamily="18" charset="0"/>
                <a:cs typeface="Times New Roman" pitchFamily="18" charset="0"/>
              </a:rPr>
              <a:t>System is a platform through which we will connect scrap dealer/merchants with people who are possessing scrap in house and want to sell it at reasonable price. </a:t>
            </a:r>
            <a:endParaRPr lang="en-US" sz="2400" dirty="0" smtClean="0">
              <a:latin typeface="Times New Roman" pitchFamily="18" charset="0"/>
              <a:cs typeface="Times New Roman" pitchFamily="18" charset="0"/>
            </a:endParaRPr>
          </a:p>
          <a:p>
            <a:pPr algn="just">
              <a:buNone/>
            </a:pPr>
            <a:endParaRPr lang="en-US" sz="2400"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At </a:t>
            </a:r>
            <a:r>
              <a:rPr lang="en-US" sz="2400" dirty="0" smtClean="0">
                <a:latin typeface="Times New Roman" pitchFamily="18" charset="0"/>
                <a:cs typeface="Times New Roman" pitchFamily="18" charset="0"/>
              </a:rPr>
              <a:t>this platform we will take description, type, quantity, photos of scrap from seller and put a post on website where other people [buyers/dealer] can explore it and can put bid for it. Then seller will decide who to sell according to various factors like price, pick up time, ease of transport, etc.</a:t>
            </a:r>
          </a:p>
          <a:p>
            <a:pPr>
              <a:buNone/>
            </a:pP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gn="ctr">
              <a:buNone/>
            </a:pPr>
            <a:r>
              <a:rPr lang="en-US" sz="4400" dirty="0" smtClean="0">
                <a:latin typeface="Times New Roman" pitchFamily="18" charset="0"/>
                <a:cs typeface="Times New Roman" pitchFamily="18" charset="0"/>
              </a:rPr>
              <a:t>THANK YOU</a:t>
            </a:r>
            <a:endParaRPr lang="en-US" sz="4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Scope</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2400" dirty="0" smtClean="0">
                <a:latin typeface="Times New Roman" pitchFamily="18" charset="0"/>
                <a:cs typeface="Times New Roman" pitchFamily="18" charset="0"/>
              </a:rPr>
              <a:t>This system allows the Users to easily Buy or Sell the Scrap whenever they </a:t>
            </a:r>
            <a:r>
              <a:rPr lang="en-US" sz="2400" dirty="0" smtClean="0">
                <a:latin typeface="Times New Roman" pitchFamily="18" charset="0"/>
                <a:cs typeface="Times New Roman" pitchFamily="18" charset="0"/>
              </a:rPr>
              <a:t>need.</a:t>
            </a:r>
          </a:p>
          <a:p>
            <a:r>
              <a:rPr lang="en-US" sz="2400" dirty="0" smtClean="0">
                <a:latin typeface="Times New Roman" pitchFamily="18" charset="0"/>
                <a:cs typeface="Times New Roman" pitchFamily="18" charset="0"/>
              </a:rPr>
              <a:t> With the </a:t>
            </a:r>
            <a:r>
              <a:rPr lang="en-US" sz="2400" dirty="0" smtClean="0">
                <a:latin typeface="Times New Roman" pitchFamily="18" charset="0"/>
                <a:cs typeface="Times New Roman" pitchFamily="18" charset="0"/>
              </a:rPr>
              <a:t>use of this </a:t>
            </a:r>
            <a:r>
              <a:rPr lang="en-US" sz="2400" dirty="0" smtClean="0">
                <a:latin typeface="Times New Roman" pitchFamily="18" charset="0"/>
                <a:cs typeface="Times New Roman" pitchFamily="18" charset="0"/>
              </a:rPr>
              <a:t>system, a user can register and then login to the portal and view the scrap posts uploaded by all other users who want to sell their scrap post.</a:t>
            </a:r>
          </a:p>
          <a:p>
            <a:r>
              <a:rPr lang="en-US" sz="2400" dirty="0" smtClean="0">
                <a:latin typeface="Times New Roman" pitchFamily="18" charset="0"/>
                <a:cs typeface="Times New Roman" pitchFamily="18" charset="0"/>
              </a:rPr>
              <a:t>If a user wants to buy the scrap, he can put a bid on it with a suitable amount.</a:t>
            </a:r>
          </a:p>
          <a:p>
            <a:r>
              <a:rPr lang="en-US" sz="2400" dirty="0" smtClean="0">
                <a:latin typeface="Times New Roman" pitchFamily="18" charset="0"/>
                <a:cs typeface="Times New Roman" pitchFamily="18" charset="0"/>
              </a:rPr>
              <a:t>A user can also upload his own scrap post and he </a:t>
            </a:r>
            <a:r>
              <a:rPr lang="en-US" sz="2400" dirty="0" smtClean="0">
                <a:latin typeface="Times New Roman" pitchFamily="18" charset="0"/>
                <a:cs typeface="Times New Roman" pitchFamily="18" charset="0"/>
              </a:rPr>
              <a:t>can select  any bid according to his/her choice.</a:t>
            </a:r>
            <a:endParaRPr lang="en-US" sz="2400" dirty="0" smtClean="0">
              <a:latin typeface="Times New Roman" pitchFamily="18" charset="0"/>
              <a:cs typeface="Times New Roman" pitchFamily="18" charset="0"/>
            </a:endParaRPr>
          </a:p>
          <a:p>
            <a:endParaRPr lang="en-US" sz="2400" dirty="0" smtClean="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smtClean="0">
                <a:latin typeface="Times New Roman" panose="02020603050405020304" pitchFamily="18" charset="0"/>
                <a:cs typeface="Times New Roman" panose="02020603050405020304" pitchFamily="18" charset="0"/>
              </a:rPr>
              <a:t>Technology</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85000" lnSpcReduction="10000"/>
          </a:bodyPr>
          <a:lstStyle/>
          <a:p>
            <a:pPr marL="0" indent="0" algn="just">
              <a:buNone/>
            </a:pPr>
            <a:r>
              <a:rPr lang="en-IN" sz="2400" dirty="0" smtClean="0">
                <a:latin typeface="Times New Roman" panose="02020603050405020304" pitchFamily="18" charset="0"/>
                <a:cs typeface="Times New Roman" panose="02020603050405020304" pitchFamily="18" charset="0"/>
              </a:rPr>
              <a:t>We used Java Spring-Boot as backend and React JS as Frontend in our Project.</a:t>
            </a:r>
          </a:p>
          <a:p>
            <a:pPr marL="0" indent="0" algn="just">
              <a:buNone/>
            </a:pPr>
            <a:endParaRPr lang="en-IN" sz="2400" dirty="0" smtClean="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400" dirty="0" smtClean="0">
                <a:solidFill>
                  <a:srgbClr val="202124"/>
                </a:solidFill>
                <a:latin typeface="Times New Roman" panose="02020603050405020304" pitchFamily="18" charset="0"/>
                <a:cs typeface="Times New Roman" panose="02020603050405020304" pitchFamily="18" charset="0"/>
              </a:rPr>
              <a:t> </a:t>
            </a:r>
            <a:r>
              <a:rPr lang="en-US" sz="2400" b="1" dirty="0" smtClean="0">
                <a:solidFill>
                  <a:srgbClr val="202124"/>
                </a:solidFill>
                <a:latin typeface="Times New Roman" panose="02020603050405020304" pitchFamily="18" charset="0"/>
                <a:cs typeface="Times New Roman" panose="02020603050405020304" pitchFamily="18" charset="0"/>
              </a:rPr>
              <a:t>Spring-Boot :–</a:t>
            </a:r>
            <a:r>
              <a:rPr lang="en-US" sz="2400" dirty="0" smtClean="0">
                <a:solidFill>
                  <a:srgbClr val="202124"/>
                </a:solidFill>
                <a:latin typeface="Times New Roman" panose="02020603050405020304" pitchFamily="18" charset="0"/>
                <a:cs typeface="Times New Roman" panose="02020603050405020304" pitchFamily="18" charset="0"/>
              </a:rPr>
              <a:t> </a:t>
            </a:r>
          </a:p>
          <a:p>
            <a:pPr marL="594360" lvl="2" indent="0" algn="just">
              <a:buNone/>
            </a:pPr>
            <a:r>
              <a:rPr lang="en-US" dirty="0" smtClean="0">
                <a:solidFill>
                  <a:srgbClr val="202124"/>
                </a:solidFill>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The main goal of the </a:t>
            </a:r>
            <a:r>
              <a:rPr lang="en-US" b="1" dirty="0" smtClean="0">
                <a:latin typeface="Times New Roman" panose="02020603050405020304" pitchFamily="18" charset="0"/>
                <a:cs typeface="Times New Roman" panose="02020603050405020304" pitchFamily="18" charset="0"/>
              </a:rPr>
              <a:t>Spring Boot</a:t>
            </a:r>
            <a:r>
              <a:rPr lang="en-US" dirty="0" smtClean="0">
                <a:latin typeface="Times New Roman" panose="02020603050405020304" pitchFamily="18" charset="0"/>
                <a:cs typeface="Times New Roman" panose="02020603050405020304" pitchFamily="18" charset="0"/>
              </a:rPr>
              <a:t> framework is to reduce overall development 	time and increase efficiency</a:t>
            </a:r>
            <a:r>
              <a:rPr lang="en-US" dirty="0" smtClean="0">
                <a:solidFill>
                  <a:srgbClr val="202124"/>
                </a:solidFill>
                <a:latin typeface="Times New Roman" panose="02020603050405020304" pitchFamily="18" charset="0"/>
                <a:cs typeface="Times New Roman" panose="02020603050405020304" pitchFamily="18" charset="0"/>
              </a:rPr>
              <a:t>.</a:t>
            </a:r>
            <a:r>
              <a:rPr lang="en-US" dirty="0" smtClean="0">
                <a:solidFill>
                  <a:schemeClr val="bg1"/>
                </a:solidFill>
                <a:latin typeface="arial" panose="020B0604020202020204" pitchFamily="34" charset="0"/>
              </a:rPr>
              <a:t> </a:t>
            </a:r>
            <a:r>
              <a:rPr lang="en-US" dirty="0" smtClean="0">
                <a:latin typeface="Times New Roman" pitchFamily="18" charset="0"/>
                <a:cs typeface="Times New Roman" pitchFamily="18" charset="0"/>
              </a:rPr>
              <a:t>One of the main advantages of Spring Framework is its use of the Dependency Injection pattern. DI makes it much easier to implement the functionality that applications need, and allows to develop loosely coupled, more general classes.</a:t>
            </a:r>
          </a:p>
          <a:p>
            <a:pPr marL="594360" lvl="2" indent="0" algn="just">
              <a:buNone/>
            </a:pPr>
            <a:endParaRPr lang="en-US" dirty="0" smtClean="0">
              <a:solidFill>
                <a:srgbClr val="202124"/>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400" dirty="0" smtClean="0">
                <a:solidFill>
                  <a:srgbClr val="202124"/>
                </a:solidFill>
                <a:latin typeface="Times New Roman" panose="02020603050405020304" pitchFamily="18" charset="0"/>
                <a:cs typeface="Times New Roman" panose="02020603050405020304" pitchFamily="18" charset="0"/>
              </a:rPr>
              <a:t> </a:t>
            </a:r>
            <a:r>
              <a:rPr lang="en-US" sz="2400" b="1" dirty="0" smtClean="0">
                <a:solidFill>
                  <a:srgbClr val="202124"/>
                </a:solidFill>
                <a:latin typeface="Times New Roman" panose="02020603050405020304" pitchFamily="18" charset="0"/>
                <a:cs typeface="Times New Roman" panose="02020603050405020304" pitchFamily="18" charset="0"/>
              </a:rPr>
              <a:t>React</a:t>
            </a:r>
            <a:r>
              <a:rPr lang="en-US" sz="2400" dirty="0" smtClean="0">
                <a:solidFill>
                  <a:srgbClr val="202124"/>
                </a:solidFill>
                <a:latin typeface="Times New Roman" panose="02020603050405020304" pitchFamily="18" charset="0"/>
                <a:cs typeface="Times New Roman" panose="02020603050405020304" pitchFamily="18" charset="0"/>
              </a:rPr>
              <a:t> </a:t>
            </a:r>
            <a:r>
              <a:rPr lang="en-US" sz="2400" b="1" dirty="0" smtClean="0">
                <a:solidFill>
                  <a:srgbClr val="202124"/>
                </a:solidFill>
                <a:latin typeface="Times New Roman" panose="02020603050405020304" pitchFamily="18" charset="0"/>
                <a:cs typeface="Times New Roman" panose="02020603050405020304" pitchFamily="18" charset="0"/>
              </a:rPr>
              <a:t>:–</a:t>
            </a:r>
            <a:r>
              <a:rPr lang="en-US" sz="2400" dirty="0" smtClean="0">
                <a:solidFill>
                  <a:srgbClr val="202124"/>
                </a:solidFill>
                <a:latin typeface="Times New Roman" panose="02020603050405020304" pitchFamily="18" charset="0"/>
                <a:cs typeface="Times New Roman" panose="02020603050405020304" pitchFamily="18" charset="0"/>
              </a:rPr>
              <a:t> </a:t>
            </a:r>
          </a:p>
          <a:p>
            <a:pPr marL="0" indent="0" algn="just">
              <a:buNone/>
            </a:pPr>
            <a:r>
              <a:rPr lang="en-US" sz="2400" b="1" dirty="0" smtClean="0">
                <a:solidFill>
                  <a:srgbClr val="202124"/>
                </a:solidFill>
                <a:latin typeface="Times New Roman" panose="02020603050405020304" pitchFamily="18" charset="0"/>
                <a:cs typeface="Times New Roman" panose="02020603050405020304" pitchFamily="18" charset="0"/>
              </a:rPr>
              <a:t>	</a:t>
            </a:r>
            <a:r>
              <a:rPr lang="en-US" sz="2400" b="1" dirty="0" smtClean="0">
                <a:latin typeface="Times New Roman" panose="02020603050405020304" pitchFamily="18" charset="0"/>
                <a:cs typeface="Times New Roman" panose="02020603050405020304" pitchFamily="18" charset="0"/>
              </a:rPr>
              <a:t>React</a:t>
            </a:r>
            <a:r>
              <a:rPr lang="en-US" sz="2400" dirty="0" smtClean="0">
                <a:latin typeface="Times New Roman" panose="02020603050405020304" pitchFamily="18" charset="0"/>
                <a:cs typeface="Times New Roman" panose="02020603050405020304" pitchFamily="18" charset="0"/>
              </a:rPr>
              <a:t> allows developers to create large web applications that can change data, 	</a:t>
            </a:r>
            <a:r>
              <a:rPr lang="en-US" sz="2400" dirty="0" smtClean="0">
                <a:latin typeface="Times New Roman" panose="02020603050405020304" pitchFamily="18" charset="0"/>
                <a:cs typeface="Times New Roman" panose="02020603050405020304" pitchFamily="18" charset="0"/>
              </a:rPr>
              <a:t>without reloading </a:t>
            </a:r>
            <a:r>
              <a:rPr lang="en-US" sz="2400" dirty="0" smtClean="0">
                <a:latin typeface="Times New Roman" panose="02020603050405020304" pitchFamily="18" charset="0"/>
                <a:cs typeface="Times New Roman" panose="02020603050405020304" pitchFamily="18" charset="0"/>
              </a:rPr>
              <a:t>the page. The main purpose of </a:t>
            </a:r>
            <a:r>
              <a:rPr lang="en-US" sz="2400" b="1" dirty="0" smtClean="0">
                <a:latin typeface="Times New Roman" panose="02020603050405020304" pitchFamily="18" charset="0"/>
                <a:cs typeface="Times New Roman" panose="02020603050405020304" pitchFamily="18" charset="0"/>
              </a:rPr>
              <a:t>React</a:t>
            </a:r>
            <a:r>
              <a:rPr lang="en-US" sz="2400" dirty="0" smtClean="0">
                <a:latin typeface="Times New Roman" panose="02020603050405020304" pitchFamily="18" charset="0"/>
                <a:cs typeface="Times New Roman" panose="02020603050405020304" pitchFamily="18" charset="0"/>
              </a:rPr>
              <a:t> is to be fast, scalable, and simple.</a:t>
            </a:r>
            <a:r>
              <a:rPr lang="en-US" sz="2400" dirty="0" smtClean="0">
                <a:latin typeface="arial" panose="020B0604020202020204" pitchFamily="34" charset="0"/>
              </a:rPr>
              <a:t> </a:t>
            </a:r>
            <a:r>
              <a:rPr lang="en-US" sz="2400" dirty="0" smtClean="0">
                <a:latin typeface="arial" panose="020B0604020202020204" pitchFamily="34" charset="0"/>
              </a:rPr>
              <a:t> </a:t>
            </a:r>
            <a:r>
              <a:rPr lang="en-US" sz="2400" dirty="0" smtClean="0">
                <a:latin typeface="arial" panose="020B0604020202020204" pitchFamily="34" charset="0"/>
              </a:rPr>
              <a:t>	</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Modules</a:t>
            </a:r>
            <a:endParaRPr lang="en-US" sz="3200" dirty="0">
              <a:latin typeface="Times New Roman" pitchFamily="18" charset="0"/>
              <a:cs typeface="Times New Roman" pitchFamily="18" charset="0"/>
            </a:endParaRPr>
          </a:p>
        </p:txBody>
      </p:sp>
      <p:graphicFrame>
        <p:nvGraphicFramePr>
          <p:cNvPr id="4" name="Content Placeholder 12">
            <a:extLst>
              <a:ext uri="{FF2B5EF4-FFF2-40B4-BE49-F238E27FC236}">
                <a16:creationId xmlns:a16="http://schemas.microsoft.com/office/drawing/2014/main" xmlns="" id="{48F5C8EA-CAA2-450A-AE01-2FDCB2A9FBAD}"/>
              </a:ext>
            </a:extLst>
          </p:cNvPr>
          <p:cNvGraphicFramePr>
            <a:graphicFrameLocks noGrp="1"/>
          </p:cNvGraphicFramePr>
          <p:nvPr>
            <p:ph idx="1"/>
            <p:extLst>
              <p:ext uri="{D42A27DB-BD31-4B8C-83A1-F6EECF244321}">
                <p14:modId xmlns:p14="http://schemas.microsoft.com/office/powerpoint/2010/main" xmlns="" val="2479134928"/>
              </p:ext>
            </p:extLst>
          </p:nvPr>
        </p:nvGraphicFramePr>
        <p:xfrm>
          <a:off x="1435100" y="1447800"/>
          <a:ext cx="7499350" cy="4800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USER</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r>
              <a:rPr lang="en-US" sz="2400" b="1" dirty="0" smtClean="0">
                <a:latin typeface="Times New Roman" pitchFamily="18" charset="0"/>
                <a:cs typeface="Times New Roman" pitchFamily="18" charset="0"/>
              </a:rPr>
              <a:t>1.Seller : </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Seller can post about scrap to be sold, with required information. And select the most suitable bid and connect to that bidder.</a:t>
            </a:r>
          </a:p>
          <a:p>
            <a:r>
              <a:rPr lang="en-US" sz="2400" b="1" dirty="0" smtClean="0">
                <a:latin typeface="Times New Roman" pitchFamily="18" charset="0"/>
                <a:cs typeface="Times New Roman" pitchFamily="18" charset="0"/>
              </a:rPr>
              <a:t>2.Buyer : </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Buyer can see the post of scrap to be sold, bid for desired scrap . If he win the bid then buyer can connect to seller. </a:t>
            </a: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 CASE DIAGRAM FOR USER</a:t>
            </a:r>
            <a:endParaRPr lang="en-US" sz="3200" dirty="0">
              <a:latin typeface="Times New Roman" pitchFamily="18" charset="0"/>
              <a:cs typeface="Times New Roman" pitchFamily="18" charset="0"/>
            </a:endParaRPr>
          </a:p>
        </p:txBody>
      </p:sp>
      <p:pic>
        <p:nvPicPr>
          <p:cNvPr id="12290" name="Picture 2"/>
          <p:cNvPicPr>
            <a:picLocks noGrp="1" noChangeAspect="1" noChangeArrowheads="1"/>
          </p:cNvPicPr>
          <p:nvPr>
            <p:ph idx="1"/>
          </p:nvPr>
        </p:nvPicPr>
        <p:blipFill>
          <a:blip r:embed="rId2" cstate="print"/>
          <a:srcRect/>
          <a:stretch>
            <a:fillRect/>
          </a:stretch>
        </p:blipFill>
        <p:spPr bwMode="auto">
          <a:xfrm>
            <a:off x="2438400" y="1447800"/>
            <a:ext cx="5334000" cy="4953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ADMIN</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2400" dirty="0" smtClean="0">
                <a:latin typeface="Times New Roman" pitchFamily="18" charset="0"/>
                <a:cs typeface="Times New Roman" pitchFamily="18" charset="0"/>
              </a:rPr>
              <a:t>Admin can see uploaded post and user’s information. </a:t>
            </a:r>
            <a:r>
              <a:rPr lang="en-US" sz="2400" dirty="0" smtClean="0">
                <a:latin typeface="Times New Roman" pitchFamily="18" charset="0"/>
                <a:cs typeface="Times New Roman" pitchFamily="18" charset="0"/>
              </a:rPr>
              <a:t>Also admin </a:t>
            </a:r>
            <a:r>
              <a:rPr lang="en-US" sz="2400" dirty="0" smtClean="0">
                <a:latin typeface="Times New Roman" pitchFamily="18" charset="0"/>
                <a:cs typeface="Times New Roman" pitchFamily="18" charset="0"/>
              </a:rPr>
              <a:t>can view feedback and </a:t>
            </a:r>
            <a:r>
              <a:rPr lang="en-US" sz="2400" dirty="0" smtClean="0">
                <a:latin typeface="Times New Roman" pitchFamily="18" charset="0"/>
                <a:cs typeface="Times New Roman" pitchFamily="18" charset="0"/>
              </a:rPr>
              <a:t>reports.</a:t>
            </a:r>
          </a:p>
          <a:p>
            <a:pPr>
              <a:buNone/>
            </a:pP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If reports are </a:t>
            </a:r>
            <a:r>
              <a:rPr lang="en-US" sz="2400" dirty="0" smtClean="0">
                <a:latin typeface="Times New Roman" pitchFamily="18" charset="0"/>
                <a:cs typeface="Times New Roman" pitchFamily="18" charset="0"/>
              </a:rPr>
              <a:t>received about fraud by any </a:t>
            </a:r>
            <a:r>
              <a:rPr lang="en-US" sz="2400" dirty="0" smtClean="0">
                <a:latin typeface="Times New Roman" pitchFamily="18" charset="0"/>
                <a:cs typeface="Times New Roman" pitchFamily="18" charset="0"/>
              </a:rPr>
              <a:t>particular user </a:t>
            </a:r>
            <a:r>
              <a:rPr lang="en-US" sz="2400" dirty="0" smtClean="0">
                <a:latin typeface="Times New Roman" pitchFamily="18" charset="0"/>
                <a:cs typeface="Times New Roman" pitchFamily="18" charset="0"/>
              </a:rPr>
              <a:t>about </a:t>
            </a:r>
            <a:r>
              <a:rPr lang="en-US" sz="2400" dirty="0" smtClean="0">
                <a:latin typeface="Times New Roman" pitchFamily="18" charset="0"/>
                <a:cs typeface="Times New Roman" pitchFamily="18" charset="0"/>
              </a:rPr>
              <a:t>their posts frequently </a:t>
            </a:r>
            <a:r>
              <a:rPr lang="en-US" sz="2400" dirty="0" smtClean="0">
                <a:latin typeface="Times New Roman" pitchFamily="18" charset="0"/>
                <a:cs typeface="Times New Roman" pitchFamily="18" charset="0"/>
              </a:rPr>
              <a:t>then admin </a:t>
            </a:r>
            <a:r>
              <a:rPr lang="en-US" sz="2400" dirty="0" smtClean="0">
                <a:latin typeface="Times New Roman" pitchFamily="18" charset="0"/>
                <a:cs typeface="Times New Roman" pitchFamily="18" charset="0"/>
              </a:rPr>
              <a:t>can </a:t>
            </a:r>
            <a:r>
              <a:rPr lang="en-US" sz="2400" dirty="0" smtClean="0">
                <a:latin typeface="Times New Roman" pitchFamily="18" charset="0"/>
                <a:cs typeface="Times New Roman" pitchFamily="18" charset="0"/>
              </a:rPr>
              <a:t>remove </a:t>
            </a:r>
            <a:r>
              <a:rPr lang="en-US" sz="2400" dirty="0" smtClean="0">
                <a:latin typeface="Times New Roman" pitchFamily="18" charset="0"/>
                <a:cs typeface="Times New Roman" pitchFamily="18" charset="0"/>
              </a:rPr>
              <a:t>the user.  </a:t>
            </a:r>
            <a:endParaRPr lang="en-US" sz="2400" dirty="0" smtClean="0">
              <a:latin typeface="Times New Roman" pitchFamily="18" charset="0"/>
              <a:cs typeface="Times New Roman" pitchFamily="18" charset="0"/>
            </a:endParaRPr>
          </a:p>
          <a:p>
            <a:pPr>
              <a:buNone/>
            </a:pPr>
            <a:endParaRPr lang="en-US" sz="2400" dirty="0">
              <a:latin typeface="Times New Roman" pitchFamily="18" charset="0"/>
              <a:cs typeface="Times New Roman"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804</TotalTime>
  <Words>439</Words>
  <Application>Microsoft Office PowerPoint</Application>
  <PresentationFormat>On-screen Show (4:3)</PresentationFormat>
  <Paragraphs>74</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Solstice</vt:lpstr>
      <vt:lpstr>Institute for Advanced Computing &amp; Software Development (IACSD) </vt:lpstr>
      <vt:lpstr>Contents</vt:lpstr>
      <vt:lpstr>Introduction</vt:lpstr>
      <vt:lpstr>Scope</vt:lpstr>
      <vt:lpstr>Technology</vt:lpstr>
      <vt:lpstr>Modules</vt:lpstr>
      <vt:lpstr>USER</vt:lpstr>
      <vt:lpstr>USE CASE DIAGRAM FOR USER</vt:lpstr>
      <vt:lpstr>ADMIN</vt:lpstr>
      <vt:lpstr>USE CASE DIAGRAM FOR ADMIN</vt:lpstr>
      <vt:lpstr>ER-DIAGRAM </vt:lpstr>
      <vt:lpstr>DATA  FLOW  DIAGRAM</vt:lpstr>
      <vt:lpstr>USER TABLE</vt:lpstr>
      <vt:lpstr>SCRAP POST TABLE</vt:lpstr>
      <vt:lpstr>BID DETAILS</vt:lpstr>
      <vt:lpstr>FEEDBACK TABLE</vt:lpstr>
      <vt:lpstr>REPORT TABLE</vt:lpstr>
      <vt:lpstr>User Registration</vt:lpstr>
      <vt:lpstr>Login Page</vt:lpstr>
      <vt:lpstr>Scrap Posts Page</vt:lpstr>
      <vt:lpstr>View Uploaded Scrap Posts</vt:lpstr>
      <vt:lpstr>View Individual Scrap Post and Bid</vt:lpstr>
      <vt:lpstr>View Bids on your Scrap Post</vt:lpstr>
      <vt:lpstr>Admin Side Pages</vt:lpstr>
      <vt:lpstr>Admin Home Page</vt:lpstr>
      <vt:lpstr>View Users Page of Admin Side</vt:lpstr>
      <vt:lpstr>View Scrap Posts Page of Admin Side</vt:lpstr>
      <vt:lpstr>View Reports Page </vt:lpstr>
      <vt:lpstr>View Feedbacks</vt:lpstr>
      <vt:lpstr>Slide 30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HP</cp:lastModifiedBy>
  <cp:revision>53</cp:revision>
  <dcterms:created xsi:type="dcterms:W3CDTF">2022-04-12T05:13:02Z</dcterms:created>
  <dcterms:modified xsi:type="dcterms:W3CDTF">2022-04-12T18:37:38Z</dcterms:modified>
</cp:coreProperties>
</file>

<file path=docProps/thumbnail.jpeg>
</file>